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4489432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ta Silva" userId="09d3abea-de0e-4eca-a70d-2f4184968507" providerId="ADAL" clId="{9817867F-503B-45FD-AD0C-832A11B9B9B1}"/>
    <pc:docChg chg="modSld">
      <pc:chgData name="Rita Silva" userId="09d3abea-de0e-4eca-a70d-2f4184968507" providerId="ADAL" clId="{9817867F-503B-45FD-AD0C-832A11B9B9B1}" dt="2025-07-25T08:37:24.116" v="18" actId="20577"/>
      <pc:docMkLst>
        <pc:docMk/>
      </pc:docMkLst>
      <pc:sldChg chg="modSp mod">
        <pc:chgData name="Rita Silva" userId="09d3abea-de0e-4eca-a70d-2f4184968507" providerId="ADAL" clId="{9817867F-503B-45FD-AD0C-832A11B9B9B1}" dt="2025-07-25T08:37:24.116" v="18" actId="20577"/>
        <pc:sldMkLst>
          <pc:docMk/>
          <pc:sldMk cId="3256477551" sldId="1448943227"/>
        </pc:sldMkLst>
        <pc:spChg chg="mod">
          <ac:chgData name="Rita Silva" userId="09d3abea-de0e-4eca-a70d-2f4184968507" providerId="ADAL" clId="{9817867F-503B-45FD-AD0C-832A11B9B9B1}" dt="2025-07-24T18:25:09.016" v="14" actId="1076"/>
          <ac:spMkLst>
            <pc:docMk/>
            <pc:sldMk cId="3256477551" sldId="1448943227"/>
            <ac:spMk id="3" creationId="{DD0A126D-F54F-679E-6176-9A97F1C06F23}"/>
          </ac:spMkLst>
        </pc:spChg>
        <pc:graphicFrameChg chg="modGraphic">
          <ac:chgData name="Rita Silva" userId="09d3abea-de0e-4eca-a70d-2f4184968507" providerId="ADAL" clId="{9817867F-503B-45FD-AD0C-832A11B9B9B1}" dt="2025-07-25T08:37:24.116" v="18" actId="20577"/>
          <ac:graphicFrameMkLst>
            <pc:docMk/>
            <pc:sldMk cId="3256477551" sldId="1448943227"/>
            <ac:graphicFrameMk id="2" creationId="{BE173A90-02AA-776B-83AE-C616A9019E3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B99F9-AC22-4C6E-9332-033A3D1AAC8B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48FAA-3C5C-444D-8507-041BF9744D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41B63-9B21-F1EE-014F-642297DB9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7F4333-BD2E-D273-01C2-8FF8103C97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6B6CCC-89FB-1FF7-3FEF-24C8DF298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5C024-9623-E1DF-31E5-D822306B21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A0313-4BA9-425C-AEFA-FAA644109E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4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15F40-5034-B95E-C099-F60235446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1859F-AB9F-4138-5D1C-BA485CE91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A4097-BCCE-EE98-100E-618F3FB0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9096E-7B97-0B18-D8D5-5389F73C1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F4947-30BD-5E4F-8894-4773B74F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5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C393-2EAD-75F2-6C8F-6B9303531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14E87-B058-04BA-ABD3-6627F64AD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90A4E-84F8-380A-49E7-9AD44D5F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DB1A3-7D9B-62DE-EDDF-8D43FC73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C8218-0772-F317-3640-C09E9BEB2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7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7AC08-DF75-3084-5C45-999AD649FC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3A15B2-F33A-47C3-4718-1DEFF0E67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8E8-ED97-0893-8EE6-A18C18040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0AE28-5E87-2CAA-4ED2-5C9EF714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7C25D-21E0-7CF0-8490-6042F96E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8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E6E2-29C2-E3F6-E50F-F0F05BF0C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2AC35-5249-4C56-6FF4-8633D755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94945-DDBD-F9A4-2371-70798184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3D192-B182-C3C6-BE47-A7828D8C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DCAAA-91BC-8E0D-1909-AA903F7D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0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FF892-BDEF-2F89-D10A-E25BDF084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306E1-1B2A-BE7D-C178-EE5CA3F4F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6EA02-CF25-835C-2DF7-A2300A5A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C001E-369D-E66C-E762-0B15858E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F623E-38B3-0A3E-33E2-347CF7BCA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F8EB9-C63C-BF59-7566-E5D7B85EB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ECB82-98DE-8A40-E812-6C51370B0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EE5F4-42F4-DC23-9459-97691B90C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BDDA5-93D4-B20D-B0F6-259AE79AB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1B446-B8D0-AA21-2B70-965F6D8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A6B25-1C22-F026-50F1-C36016EA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8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21CAA-C7C0-6FA8-2206-E827714C4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AF448-9932-76AC-2274-0BEB82540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76D1C-ED5A-D730-647C-DCB6682C7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268674-31E9-2F32-71B7-F1969D3AE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F2DEDB-00F5-8217-4ADC-A95CF9DF6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D6E8E-62A2-FBE6-56F9-D704DED2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2C11B-29A8-B202-BF37-693CD1EE9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233BA-93B7-75BA-2CCE-FB5E39994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FB46-AE41-B834-AC7C-F7DCD098F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52DBE-D4E4-30D8-F8AF-FC3FE487B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F809-EEA0-D23C-4A69-6DD61D60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52F28D-B43F-3754-11A9-347FA050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900B20-4854-F40A-8BA2-0DE5E39E1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80419-560A-744C-52F0-16F26C7C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19162-797B-1B07-CBFE-15E68EA3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6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57303-4DFD-3601-EF18-DA20A244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B4FAD-D5EF-22A6-1C20-3E6493D96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AFA4D-4835-D395-126E-9E666512C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5A21F-33B5-6320-0EA7-BA45F010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79462-9275-02EC-CA9E-D43A75CE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C75AA-8B9A-0DE1-21D6-5F408E35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EBC8D-B719-7211-53AC-8BF883CB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7B2412-7B17-249C-08C7-1086F0636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7DDAD-A1D4-81CC-6CF3-5660B89F1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2D6A1-EB44-FE2A-1A21-0403D737F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062A8-46F2-346E-6946-FC2EE11E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87E9A-F33C-EE34-2486-76F9F5BC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4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79E2EE-6598-A2B3-68B3-DFD78B1C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7DD32-55C2-06AB-1DD2-CDC533D0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D691-A301-71FE-DACB-5803BCA75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C40360-EF72-4A13-938C-A63619E5A61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E5D7F-A034-D7E3-4AAA-F4276CB2CC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63E76-4C2B-1D17-C3FA-37196F3D0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37FF0-0C49-420B-8F2A-B23DD7C32A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2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mailto:%20https://events.teams.microsoft.com/event/07ea4d0a-39ad-449d-a631-cd4535d59bc2@0383970c-8e62-47a8-990e-9a81506f56f1" TargetMode="External"/><Relationship Id="rId18" Type="http://schemas.openxmlformats.org/officeDocument/2006/relationships/hyperlink" Target="https://itea4.org/current-call.html" TargetMode="External"/><Relationship Id="rId26" Type="http://schemas.openxmlformats.org/officeDocument/2006/relationships/hyperlink" Target="https://eur03.safelinks.protection.outlook.com/?url=https%3A%2F%2Feurekanetwork.org%2Fprogrammes%2Fnetwork-projects%2F&amp;data=05%7C02%7Cpolina.pereira%40ani.pt%7C190e71d061254da3cc2408dc74cda93c%7C0383970c8e6247a8990e9a81506f56f1%7C0%7C0%7C638513673867904332%7CUnknown%7CTWFpbGZsb3d8eyJWIjoiMC4wLjAwMDAiLCJQIjoiV2luMzIiLCJBTiI6Ik1haWwiLCJXVCI6Mn0%3D%7C0%7C%7C%7C&amp;sdata=Y0jEn461kTwM4S6za1vfe2TMU%2BCnw9KkjB5tItuvVqo%3D&amp;reserved=0" TargetMode="External"/><Relationship Id="rId3" Type="http://schemas.openxmlformats.org/officeDocument/2006/relationships/hyperlink" Target="https://eur03.safelinks.protection.outlook.com/?url=https%3A%2F%2Feurekanetwork.org%2Fopencalls%2Feurostars-funding-programme-2024-call-7%2F&amp;data=05%7C02%7Cpolina.pereira%40ani.pt%7C44693c68269d4533628c08dc74c94c83%7C0383970c8e6247a8990e9a81506f56f1%7C0%7C0%7C638513655139942876%7CUnknown%7CTWFpbGZsb3d8eyJWIjoiMC4wLjAwMDAiLCJQIjoiV2luMzIiLCJBTiI6Ik1haWwiLCJXVCI6Mn0%3D%7C0%7C%7C%7C&amp;sdata=NcoGZ5xADOWO3%2B1QIQMFJW5%2BlnXQCSML3PolebKwuz8%3D&amp;reserved=0" TargetMode="External"/><Relationship Id="rId21" Type="http://schemas.openxmlformats.org/officeDocument/2006/relationships/hyperlink" Target="https://eurekanetwork.org/programmes/innowwide/" TargetMode="External"/><Relationship Id="rId34" Type="http://schemas.openxmlformats.org/officeDocument/2006/relationships/image" Target="../media/image8.png"/><Relationship Id="rId7" Type="http://schemas.openxmlformats.org/officeDocument/2006/relationships/hyperlink" Target="https://eurogia.eu/eurogia-calls/" TargetMode="External"/><Relationship Id="rId12" Type="http://schemas.openxmlformats.org/officeDocument/2006/relationships/hyperlink" Target="https://events.teams.microsoft.com/event/07ea4d0a-39ad-449d-a631-cd4535d59bc2@0383970c-8e62-47a8-990e-9a81506f56f1" TargetMode="External"/><Relationship Id="rId17" Type="http://schemas.openxmlformats.org/officeDocument/2006/relationships/hyperlink" Target="https://eureka-xecs.com/xecs-matchmaking-event-2025/" TargetMode="External"/><Relationship Id="rId25" Type="http://schemas.openxmlformats.org/officeDocument/2006/relationships/hyperlink" Target="https://eurekanetwork.org/opencalls/network-projects-circular-value-creation-2025/" TargetMode="External"/><Relationship Id="rId3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events.teams.microsoft.com/event/74aaf138-2d18-481d-9e6f-b2cec63e2fb5@0383970c-8e62-47a8-990e-9a81506f56f1" TargetMode="External"/><Relationship Id="rId20" Type="http://schemas.openxmlformats.org/officeDocument/2006/relationships/hyperlink" Target="https://itea4.org/podays2025" TargetMode="Externa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elticnext.eu/event/proposers-brokerage-day-on-11-september-2025-in-aveiro-portugal/" TargetMode="External"/><Relationship Id="rId11" Type="http://schemas.openxmlformats.org/officeDocument/2006/relationships/hyperlink" Target="https://www.smarteureka.com/news-events/smart-9th-call-for-projects-is-open/" TargetMode="External"/><Relationship Id="rId24" Type="http://schemas.openxmlformats.org/officeDocument/2006/relationships/hyperlink" Target="https://eurekanetwork.org/opencalls/network-projects-quantum-2025/" TargetMode="External"/><Relationship Id="rId32" Type="http://schemas.openxmlformats.org/officeDocument/2006/relationships/image" Target="../media/image6.png"/><Relationship Id="rId5" Type="http://schemas.openxmlformats.org/officeDocument/2006/relationships/hyperlink" Target="https://www.celticnext.eu/call-calendar/" TargetMode="External"/><Relationship Id="rId15" Type="http://schemas.openxmlformats.org/officeDocument/2006/relationships/hyperlink" Target="https://eureka-xecs.com/calls/" TargetMode="External"/><Relationship Id="rId23" Type="http://schemas.openxmlformats.org/officeDocument/2006/relationships/hyperlink" Target="https://eurekanetwork.org/opencalls/network-projects-lightweighting-2025/" TargetMode="External"/><Relationship Id="rId28" Type="http://schemas.openxmlformats.org/officeDocument/2006/relationships/image" Target="../media/image2.png"/><Relationship Id="rId10" Type="http://schemas.openxmlformats.org/officeDocument/2006/relationships/hyperlink" Target="https://eur03.safelinks.protection.outlook.com/?url=https%3A%2F%2Fdocs.google.com%2Fforms%2Fd%2Fe%2F1FAIpQLSf96yjMugq7fxPzmwbRhVTYN1HpP2MeoqC8kY83hYEw51tQfA%2Fviewform%3Fusp%3Ddialog&amp;data=05%7C02%7Cpolina.pereira%40ani.pt%7C36b7acafb61745466cc308dd92c8e042%7C0383970c8e6247a8990e9a81506f56f1%7C0%7C0%7C638828113699495561%7CUnknown%7CTWFpbGZsb3d8eyJFbXB0eU1hcGkiOnRydWUsIlYiOiIwLjAuMDAwMCIsIlAiOiJXaW4zMiIsIkFOIjoiTWFpbCIsIldUIjoyfQ%3D%3D%7C0%7C%7C%7C&amp;sdata=B2sw%2BWV53UaEfLT5Rg83Xpd3oHkCtDv8J73HoUGCGC0%3D&amp;reserved=0" TargetMode="External"/><Relationship Id="rId19" Type="http://schemas.openxmlformats.org/officeDocument/2006/relationships/hyperlink" Target="https://events.teams.microsoft.com/event/c4b1337f-305c-4928-b4d2-43654dabf469@0383970c-8e62-47a8-990e-9a81506f56f1" TargetMode="External"/><Relationship Id="rId31" Type="http://schemas.openxmlformats.org/officeDocument/2006/relationships/image" Target="../media/image5.png"/><Relationship Id="rId4" Type="http://schemas.openxmlformats.org/officeDocument/2006/relationships/hyperlink" Target="https://eurekanetwork.org/programmes/eurostars/apply/" TargetMode="External"/><Relationship Id="rId9" Type="http://schemas.openxmlformats.org/officeDocument/2006/relationships/hyperlink" Target="mailto:https://events.teams.microsoft.com/event/a1cb178a-b37a-4a58-9c3d-8add1a9a668c@0383970c-8e62-47a8-990e-9a81506f56f1" TargetMode="External"/><Relationship Id="rId14" Type="http://schemas.openxmlformats.org/officeDocument/2006/relationships/hyperlink" Target="https://smart-po-proposers-day-9th.b2match.io/" TargetMode="External"/><Relationship Id="rId22" Type="http://schemas.openxmlformats.org/officeDocument/2006/relationships/hyperlink" Target="https://events.teams.microsoft.com/event/a6fdd861-98cf-4e52-a54d-e5d3e044e75f@0383970c-8e62-47a8-990e-9a81506f56f1" TargetMode="External"/><Relationship Id="rId27" Type="http://schemas.openxmlformats.org/officeDocument/2006/relationships/image" Target="../media/image1.png"/><Relationship Id="rId30" Type="http://schemas.openxmlformats.org/officeDocument/2006/relationships/image" Target="../media/image4.png"/><Relationship Id="rId8" Type="http://schemas.openxmlformats.org/officeDocument/2006/relationships/hyperlink" Target="https://events.teams.microsoft.com/event/a1cb178a-b37a-4a58-9c3d-8add1a9a668c@0383970c-8e62-47a8-990e-9a81506f56f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740F8-C6B6-CB47-FDCA-55F9DB0EF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Posição de Conteúdo 5">
            <a:extLst>
              <a:ext uri="{FF2B5EF4-FFF2-40B4-BE49-F238E27FC236}">
                <a16:creationId xmlns:a16="http://schemas.microsoft.com/office/drawing/2014/main" id="{BE173A90-02AA-776B-83AE-C616A9019E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42254"/>
              </p:ext>
            </p:extLst>
          </p:nvPr>
        </p:nvGraphicFramePr>
        <p:xfrm>
          <a:off x="1" y="646986"/>
          <a:ext cx="13011149" cy="7269278"/>
        </p:xfrm>
        <a:graphic>
          <a:graphicData uri="http://schemas.openxmlformats.org/drawingml/2006/table">
            <a:tbl>
              <a:tblPr/>
              <a:tblGrid>
                <a:gridCol w="2167127">
                  <a:extLst>
                    <a:ext uri="{9D8B030D-6E8A-4147-A177-3AD203B41FA5}">
                      <a16:colId xmlns:a16="http://schemas.microsoft.com/office/drawing/2014/main" val="4218819180"/>
                    </a:ext>
                  </a:extLst>
                </a:gridCol>
                <a:gridCol w="1728216">
                  <a:extLst>
                    <a:ext uri="{9D8B030D-6E8A-4147-A177-3AD203B41FA5}">
                      <a16:colId xmlns:a16="http://schemas.microsoft.com/office/drawing/2014/main" val="254887623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99558032"/>
                    </a:ext>
                  </a:extLst>
                </a:gridCol>
                <a:gridCol w="1810512">
                  <a:extLst>
                    <a:ext uri="{9D8B030D-6E8A-4147-A177-3AD203B41FA5}">
                      <a16:colId xmlns:a16="http://schemas.microsoft.com/office/drawing/2014/main" val="2367003859"/>
                    </a:ext>
                  </a:extLst>
                </a:gridCol>
                <a:gridCol w="2203704">
                  <a:extLst>
                    <a:ext uri="{9D8B030D-6E8A-4147-A177-3AD203B41FA5}">
                      <a16:colId xmlns:a16="http://schemas.microsoft.com/office/drawing/2014/main" val="2034698400"/>
                    </a:ext>
                  </a:extLst>
                </a:gridCol>
                <a:gridCol w="3821430">
                  <a:extLst>
                    <a:ext uri="{9D8B030D-6E8A-4147-A177-3AD203B41FA5}">
                      <a16:colId xmlns:a16="http://schemas.microsoft.com/office/drawing/2014/main" val="971189201"/>
                    </a:ext>
                  </a:extLst>
                </a:gridCol>
              </a:tblGrid>
              <a:tr h="56002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INSTRUMENTO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1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CONVOCATÓRIA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1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ABERTURA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1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ENCERRAMENTO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1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kern="12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Sessão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Informação  ANI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1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 outline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Brokerage days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1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076095"/>
                  </a:ext>
                </a:extLst>
              </a:tr>
              <a:tr h="38818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78706" marR="78706" marT="39353" marB="3935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  <a:hlinkClick r:id="rId4"/>
                        </a:rPr>
                        <a:t>Call 9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  <a:hlinkClick r:id="rId3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04-julho-25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04-setembro-25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349546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Comunicações</a:t>
                      </a: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Avançadas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Autumn Call 2025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1-julho-25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24-outubro-25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Minion"/>
                          <a:cs typeface="Arial" panose="020B0604020202020204" pitchFamily="34" charset="0"/>
                        </a:rPr>
                        <a:t>Proposers Brokerage Day</a:t>
                      </a:r>
                    </a:p>
                    <a:p>
                      <a:pPr algn="ctr"/>
                      <a:r>
                        <a:rPr lang="en-US" sz="1100" dirty="0">
                          <a:latin typeface="Minion"/>
                          <a:cs typeface="Arial" panose="020B0604020202020204" pitchFamily="34" charset="0"/>
                        </a:rPr>
                        <a:t>Aveiro (Portugal)</a:t>
                      </a:r>
                    </a:p>
                    <a:p>
                      <a:pPr algn="ctr"/>
                      <a:r>
                        <a:rPr lang="en-US" sz="1300" dirty="0">
                          <a:latin typeface="Minion"/>
                          <a:cs typeface="Arial" panose="020B0604020202020204" pitchFamily="34" charset="0"/>
                        </a:rPr>
                        <a:t>11 de </a:t>
                      </a:r>
                      <a:r>
                        <a:rPr lang="en-US" sz="1300" dirty="0" err="1">
                          <a:latin typeface="Minion"/>
                          <a:cs typeface="Arial" panose="020B0604020202020204" pitchFamily="34" charset="0"/>
                        </a:rPr>
                        <a:t>setembro</a:t>
                      </a:r>
                      <a:r>
                        <a:rPr lang="en-US" sz="1300" dirty="0">
                          <a:latin typeface="Minion"/>
                          <a:cs typeface="Arial" panose="020B0604020202020204" pitchFamily="34" charset="0"/>
                        </a:rPr>
                        <a:t> - Registe-se</a:t>
                      </a:r>
                      <a:r>
                        <a:rPr lang="en-US" sz="1300" dirty="0">
                          <a:latin typeface="Minion"/>
                          <a:cs typeface="Arial" panose="020B0604020202020204" pitchFamily="34" charset="0"/>
                          <a:hlinkClick r:id="rId6"/>
                        </a:rPr>
                        <a:t> aqui</a:t>
                      </a:r>
                      <a:r>
                        <a:rPr lang="en-US" sz="1300" dirty="0">
                          <a:latin typeface="Minion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755716"/>
                  </a:ext>
                </a:extLst>
              </a:tr>
              <a:tr h="53394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Tecnologias de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Baixo</a:t>
                      </a: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Carbono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nion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Call 29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1-julho-25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30-outubro-25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9 de </a:t>
                      </a: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setembro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, 10.00h   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aqui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.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PO DAYS 2025</a:t>
                      </a:r>
                    </a:p>
                    <a:p>
                      <a:pPr algn="ctr"/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Istambul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Turquia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26 de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setembro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- 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aqui.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40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Tecnologias de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Produção</a:t>
                      </a: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Avançada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nion"/>
                          <a:ea typeface="+mn-ea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Call 9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01-julho-25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22-janeiro-26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1 de </a:t>
                      </a: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outubro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, 10.00h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Registe-se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 aqui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.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1" u="non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SMART Proposers </a:t>
                      </a:r>
                      <a:r>
                        <a:rPr lang="pt-PT" sz="1300" b="1" u="non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Day</a:t>
                      </a:r>
                      <a:r>
                        <a:rPr lang="pt-PT" sz="1300" b="1" u="non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2025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i="0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Dublin (Irlanda)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14 de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outubro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 - 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aqui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300" dirty="0">
                        <a:latin typeface="Minion"/>
                        <a:cs typeface="Arial" panose="020B0604020202020204" pitchFamily="34" charset="0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11215"/>
                  </a:ext>
                </a:extLst>
              </a:tr>
              <a:tr h="52802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Componentes</a:t>
                      </a: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e Sistemas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Electrónicos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  <a:hlinkClick r:id="rId15"/>
                        </a:rPr>
                        <a:t>Call 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01-junho-25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22-janeiro-26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14 de </a:t>
                      </a: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outubro</a:t>
                      </a:r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10.00h 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aqui.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Matchmaking Event </a:t>
                      </a: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Riga (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Letónia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9 de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outubro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- 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7"/>
                        </a:rPr>
                        <a:t>aqui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300" dirty="0"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435409"/>
                  </a:ext>
                </a:extLst>
              </a:tr>
              <a:tr h="55778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Inovação </a:t>
                      </a:r>
                      <a:r>
                        <a:rPr lang="en-US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em</a:t>
                      </a: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Software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  <a:hlinkClick r:id="rId18"/>
                        </a:rPr>
                        <a:t>Call 2025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16-setembro-25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10-novembro-25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26 de </a:t>
                      </a: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setembro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, 10.00h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19"/>
                        </a:rPr>
                        <a:t>aqui.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PO Preparation Days </a:t>
                      </a: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Estoril (Portugal)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16 a 18 de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setembro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- 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20"/>
                        </a:rPr>
                        <a:t>aqui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50456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2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  <a:hlinkClick r:id="rId21"/>
                        </a:rPr>
                        <a:t>Call 4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2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25-setembro-25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2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25-novembro-25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2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25 de </a:t>
                      </a: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setembro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, 10.00h</a:t>
                      </a:r>
                    </a:p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</a:rPr>
                        <a:t>Registe-se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Minion"/>
                          <a:ea typeface="+mn-ea"/>
                          <a:cs typeface="Arial" panose="020B0604020202020204" pitchFamily="34" charset="0"/>
                          <a:hlinkClick r:id="rId22"/>
                        </a:rPr>
                        <a:t>aqui.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2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kern="1200" dirty="0">
                        <a:solidFill>
                          <a:schemeClr val="tx1"/>
                        </a:solidFill>
                        <a:latin typeface="Minio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998877"/>
                  </a:ext>
                </a:extLst>
              </a:tr>
              <a:tr h="5274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Lightweighting Call 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  <a:hlinkClick r:id="rId23"/>
                        </a:rPr>
                        <a:t>Multilateral Call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15-maio-25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23-outubro-25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776762"/>
                  </a:ext>
                </a:extLst>
              </a:tr>
              <a:tr h="5274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Quantum Call 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  <a:hlinkClick r:id="rId24"/>
                        </a:rPr>
                        <a:t>Multilateral Call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06-maio-25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05-setembro-25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68846"/>
                  </a:ext>
                </a:extLst>
              </a:tr>
              <a:tr h="5274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Circular Value creation Call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  <a:hlinkClick r:id="rId25"/>
                        </a:rPr>
                        <a:t>Multilateral Call </a:t>
                      </a:r>
                      <a:endParaRPr lang="en-US" sz="1200" b="0" i="0" u="none" strike="noStrike" dirty="0">
                        <a:effectLst/>
                        <a:latin typeface="Minion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12-junho-25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Minion"/>
                          <a:cs typeface="Arial" panose="020B0604020202020204" pitchFamily="34" charset="0"/>
                        </a:rPr>
                        <a:t>30-setembro-25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F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92618"/>
                  </a:ext>
                </a:extLst>
              </a:tr>
              <a:tr h="62881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Minion"/>
                          <a:cs typeface="Arial" panose="020B0604020202020204" pitchFamily="34" charset="0"/>
                        </a:rPr>
                        <a:t>NETWORK PROJECTS</a:t>
                      </a: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6"/>
                        </a:rPr>
                        <a:t>Candidaturas permanentemente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6"/>
                        </a:rPr>
                        <a:t>abertas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6"/>
                        </a:rPr>
                        <a:t>!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66" marR="5466" marT="5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78706" marR="78706" marT="39353" marB="3935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06" marR="78706" marT="39353" marB="3935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97091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D0A126D-F54F-679E-6176-9A97F1C06F23}"/>
              </a:ext>
            </a:extLst>
          </p:cNvPr>
          <p:cNvSpPr txBox="1"/>
          <p:nvPr/>
        </p:nvSpPr>
        <p:spPr>
          <a:xfrm>
            <a:off x="-4763" y="9664"/>
            <a:ext cx="13020676" cy="646986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Jornadas Eureka 2025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A3193665-D8B0-38AF-A957-3E34483A8453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77" y="1907986"/>
            <a:ext cx="1367945" cy="27285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690FC63-48E2-E3B1-95BB-1B1080A52298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80" y="2417116"/>
            <a:ext cx="1133185" cy="300188"/>
          </a:xfrm>
          <a:prstGeom prst="rect">
            <a:avLst/>
          </a:prstGeom>
        </p:spPr>
      </p:pic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BC380BF2-9FFB-D92D-F507-C7A54A80C126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75" y="3152451"/>
            <a:ext cx="910098" cy="26392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385CD7E1-B0FE-A406-A25D-2A19A0F47DF4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68" y="3915522"/>
            <a:ext cx="815993" cy="352718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60E601EE-0459-321E-5E0C-F6FF00D84D7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59" y="4651781"/>
            <a:ext cx="1078696" cy="263445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BA6BF55-52ED-0F62-341A-040FA151256B}"/>
              </a:ext>
            </a:extLst>
          </p:cNvPr>
          <p:cNvPicPr>
            <a:picLocks noChangeAspect="1"/>
          </p:cNvPicPr>
          <p:nvPr/>
        </p:nvPicPr>
        <p:blipFill rotWithShape="1"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3" t="6178" r="5930" b="18918"/>
          <a:stretch/>
        </p:blipFill>
        <p:spPr bwMode="auto">
          <a:xfrm>
            <a:off x="413877" y="5219977"/>
            <a:ext cx="1338335" cy="4929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0BB0CA4-097D-D995-5ACF-7E58C3B72878}"/>
              </a:ext>
            </a:extLst>
          </p:cNvPr>
          <p:cNvSpPr/>
          <p:nvPr/>
        </p:nvSpPr>
        <p:spPr>
          <a:xfrm>
            <a:off x="31572" y="7302065"/>
            <a:ext cx="2128587" cy="60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71BD54"/>
              </a:solidFill>
              <a:effectLst/>
              <a:uLnTx/>
              <a:uFillTx/>
              <a:latin typeface="Inconsolata bold" panose="00000809000000000000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71BD54"/>
                </a:solidFill>
                <a:effectLst/>
                <a:uLnTx/>
                <a:uFillTx/>
                <a:latin typeface="Inconsolata bold" panose="00000809000000000000" pitchFamily="49" charset="0"/>
                <a:ea typeface="+mn-ea"/>
                <a:cs typeface="+mn-cs"/>
              </a:rPr>
              <a:t>Network projects</a:t>
            </a:r>
            <a:endParaRPr kumimoji="0" lang="en-BE" sz="1600" b="0" i="0" u="none" strike="noStrike" kern="1200" cap="none" spc="0" normalizeH="0" baseline="0" noProof="0" dirty="0">
              <a:ln>
                <a:noFill/>
              </a:ln>
              <a:solidFill>
                <a:srgbClr val="71BD54"/>
              </a:solidFill>
              <a:effectLst/>
              <a:uLnTx/>
              <a:uFillTx/>
              <a:latin typeface="Inconsolata bold" panose="00000809000000000000" pitchFamily="49" charset="0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7BA61E1-3A98-7C7D-921D-102BC83A1E8D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80" y="7360256"/>
            <a:ext cx="813816" cy="210236"/>
          </a:xfrm>
          <a:prstGeom prst="rect">
            <a:avLst/>
          </a:prstGeom>
        </p:spPr>
      </p:pic>
      <p:pic>
        <p:nvPicPr>
          <p:cNvPr id="16" name="Picture 15" descr="A blue and black text&#10;&#10;AI-generated content may be incorrect.">
            <a:extLst>
              <a:ext uri="{FF2B5EF4-FFF2-40B4-BE49-F238E27FC236}">
                <a16:creationId xmlns:a16="http://schemas.microsoft.com/office/drawing/2014/main" id="{3FC754D1-7ADA-4FFF-D820-906DF1434016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2" y="1134646"/>
            <a:ext cx="1936032" cy="81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77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202</Words>
  <Application>Microsoft Office PowerPoint</Application>
  <PresentationFormat>Ecrã Panorâmico</PresentationFormat>
  <Paragraphs>90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Inconsolata bold</vt:lpstr>
      <vt:lpstr>Minion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Polina Pereira</dc:creator>
  <cp:lastModifiedBy>Rita Silva</cp:lastModifiedBy>
  <cp:revision>3</cp:revision>
  <dcterms:created xsi:type="dcterms:W3CDTF">2025-07-17T10:26:49Z</dcterms:created>
  <dcterms:modified xsi:type="dcterms:W3CDTF">2025-07-25T08:37:28Z</dcterms:modified>
</cp:coreProperties>
</file>